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23"/>
  </p:notesMasterIdLst>
  <p:sldIdLst>
    <p:sldId id="4789" r:id="rId3"/>
    <p:sldId id="272" r:id="rId4"/>
    <p:sldId id="1746" r:id="rId5"/>
    <p:sldId id="1752" r:id="rId6"/>
    <p:sldId id="1753" r:id="rId7"/>
    <p:sldId id="1754" r:id="rId8"/>
    <p:sldId id="1747" r:id="rId9"/>
    <p:sldId id="1714" r:id="rId10"/>
    <p:sldId id="1704" r:id="rId11"/>
    <p:sldId id="1710" r:id="rId12"/>
    <p:sldId id="1725" r:id="rId13"/>
    <p:sldId id="1713" r:id="rId14"/>
    <p:sldId id="1724" r:id="rId15"/>
    <p:sldId id="1723" r:id="rId16"/>
    <p:sldId id="1726" r:id="rId17"/>
    <p:sldId id="1711" r:id="rId18"/>
    <p:sldId id="1707" r:id="rId19"/>
    <p:sldId id="1705" r:id="rId20"/>
    <p:sldId id="1709" r:id="rId21"/>
    <p:sldId id="1706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B3B6"/>
    <a:srgbClr val="F68A00"/>
    <a:srgbClr val="CC4A4A"/>
    <a:srgbClr val="FEF3D2"/>
    <a:srgbClr val="EAECE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10" autoAdjust="0"/>
  </p:normalViewPr>
  <p:slideViewPr>
    <p:cSldViewPr snapToGrid="0">
      <p:cViewPr varScale="1">
        <p:scale>
          <a:sx n="73" d="100"/>
          <a:sy n="73" d="100"/>
        </p:scale>
        <p:origin x="86" y="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06CF4-FA77-4E71-BDBB-B62F97D48318}" type="datetimeFigureOut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EA511-84E0-4AE0-9842-AB0E10994B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11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  <a:r>
              <a:rPr lang="en-US" altLang="zh-CN" dirty="0"/>
              <a:t>https://liangliangtuwen.tmall.com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093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9">
            <a:extLst>
              <a:ext uri="{FF2B5EF4-FFF2-40B4-BE49-F238E27FC236}">
                <a16:creationId xmlns:a16="http://schemas.microsoft.com/office/drawing/2014/main" id="{A94F2945-2BE9-47F4-95C9-5214A1B0A8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0" y="1642880"/>
            <a:ext cx="12191998" cy="2624889"/>
          </a:xfrm>
          <a:custGeom>
            <a:avLst/>
            <a:gdLst>
              <a:gd name="T0" fmla="*/ 1761 w 1926"/>
              <a:gd name="T1" fmla="*/ 1038 h 1038"/>
              <a:gd name="T2" fmla="*/ 1761 w 1926"/>
              <a:gd name="T3" fmla="*/ 1038 h 1038"/>
              <a:gd name="T4" fmla="*/ 1761 w 1926"/>
              <a:gd name="T5" fmla="*/ 1038 h 1038"/>
              <a:gd name="T6" fmla="*/ 1761 w 1926"/>
              <a:gd name="T7" fmla="*/ 1038 h 1038"/>
              <a:gd name="T8" fmla="*/ 1926 w 1926"/>
              <a:gd name="T9" fmla="*/ 1029 h 1038"/>
              <a:gd name="T10" fmla="*/ 1761 w 1926"/>
              <a:gd name="T11" fmla="*/ 1038 h 1038"/>
              <a:gd name="T12" fmla="*/ 1926 w 1926"/>
              <a:gd name="T13" fmla="*/ 1029 h 1038"/>
              <a:gd name="T14" fmla="*/ 3 w 1926"/>
              <a:gd name="T15" fmla="*/ 4 h 1038"/>
              <a:gd name="T16" fmla="*/ 4 w 1926"/>
              <a:gd name="T17" fmla="*/ 5 h 1038"/>
              <a:gd name="T18" fmla="*/ 3 w 1926"/>
              <a:gd name="T19" fmla="*/ 4 h 1038"/>
              <a:gd name="T20" fmla="*/ 3 w 1926"/>
              <a:gd name="T21" fmla="*/ 3 h 1038"/>
              <a:gd name="T22" fmla="*/ 3 w 1926"/>
              <a:gd name="T23" fmla="*/ 4 h 1038"/>
              <a:gd name="T24" fmla="*/ 3 w 1926"/>
              <a:gd name="T25" fmla="*/ 3 h 1038"/>
              <a:gd name="T26" fmla="*/ 2 w 1926"/>
              <a:gd name="T27" fmla="*/ 2 h 1038"/>
              <a:gd name="T28" fmla="*/ 2 w 1926"/>
              <a:gd name="T29" fmla="*/ 3 h 1038"/>
              <a:gd name="T30" fmla="*/ 2 w 1926"/>
              <a:gd name="T31" fmla="*/ 2 h 1038"/>
              <a:gd name="T32" fmla="*/ 1 w 1926"/>
              <a:gd name="T33" fmla="*/ 1 h 1038"/>
              <a:gd name="T34" fmla="*/ 2 w 1926"/>
              <a:gd name="T35" fmla="*/ 2 h 1038"/>
              <a:gd name="T36" fmla="*/ 1 w 1926"/>
              <a:gd name="T37" fmla="*/ 1 h 1038"/>
              <a:gd name="T38" fmla="*/ 0 w 1926"/>
              <a:gd name="T39" fmla="*/ 0 h 1038"/>
              <a:gd name="T40" fmla="*/ 1 w 1926"/>
              <a:gd name="T41" fmla="*/ 1 h 1038"/>
              <a:gd name="T42" fmla="*/ 0 w 1926"/>
              <a:gd name="T43" fmla="*/ 0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926" h="1038">
                <a:moveTo>
                  <a:pt x="1761" y="1038"/>
                </a:moveTo>
                <a:cubicBezTo>
                  <a:pt x="1761" y="1038"/>
                  <a:pt x="1761" y="1038"/>
                  <a:pt x="1761" y="1038"/>
                </a:cubicBezTo>
                <a:cubicBezTo>
                  <a:pt x="1761" y="1038"/>
                  <a:pt x="1761" y="1038"/>
                  <a:pt x="1761" y="1038"/>
                </a:cubicBezTo>
                <a:cubicBezTo>
                  <a:pt x="1761" y="1038"/>
                  <a:pt x="1761" y="1038"/>
                  <a:pt x="1761" y="1038"/>
                </a:cubicBezTo>
                <a:moveTo>
                  <a:pt x="1926" y="1029"/>
                </a:moveTo>
                <a:cubicBezTo>
                  <a:pt x="1871" y="1035"/>
                  <a:pt x="1816" y="1038"/>
                  <a:pt x="1761" y="1038"/>
                </a:cubicBezTo>
                <a:cubicBezTo>
                  <a:pt x="1816" y="1038"/>
                  <a:pt x="1871" y="1035"/>
                  <a:pt x="1926" y="1029"/>
                </a:cubicBezTo>
                <a:moveTo>
                  <a:pt x="3" y="4"/>
                </a:moveTo>
                <a:cubicBezTo>
                  <a:pt x="4" y="4"/>
                  <a:pt x="4" y="4"/>
                  <a:pt x="4" y="5"/>
                </a:cubicBezTo>
                <a:cubicBezTo>
                  <a:pt x="4" y="4"/>
                  <a:pt x="4" y="4"/>
                  <a:pt x="3" y="4"/>
                </a:cubicBezTo>
                <a:moveTo>
                  <a:pt x="3" y="3"/>
                </a:moveTo>
                <a:cubicBezTo>
                  <a:pt x="3" y="3"/>
                  <a:pt x="3" y="4"/>
                  <a:pt x="3" y="4"/>
                </a:cubicBezTo>
                <a:cubicBezTo>
                  <a:pt x="3" y="4"/>
                  <a:pt x="3" y="3"/>
                  <a:pt x="3" y="3"/>
                </a:cubicBezTo>
                <a:moveTo>
                  <a:pt x="2" y="2"/>
                </a:moveTo>
                <a:cubicBezTo>
                  <a:pt x="2" y="2"/>
                  <a:pt x="2" y="3"/>
                  <a:pt x="2" y="3"/>
                </a:cubicBezTo>
                <a:cubicBezTo>
                  <a:pt x="2" y="3"/>
                  <a:pt x="2" y="2"/>
                  <a:pt x="2" y="2"/>
                </a:cubicBezTo>
                <a:moveTo>
                  <a:pt x="1" y="1"/>
                </a:moveTo>
                <a:cubicBezTo>
                  <a:pt x="1" y="1"/>
                  <a:pt x="2" y="2"/>
                  <a:pt x="2" y="2"/>
                </a:cubicBezTo>
                <a:cubicBezTo>
                  <a:pt x="2" y="2"/>
                  <a:pt x="1" y="1"/>
                  <a:pt x="1" y="1"/>
                </a:cubicBezTo>
                <a:moveTo>
                  <a:pt x="0" y="0"/>
                </a:moveTo>
                <a:cubicBezTo>
                  <a:pt x="1" y="0"/>
                  <a:pt x="1" y="0"/>
                  <a:pt x="1" y="1"/>
                </a:cubicBezTo>
                <a:cubicBezTo>
                  <a:pt x="1" y="0"/>
                  <a:pt x="1" y="0"/>
                  <a:pt x="0" y="0"/>
                </a:cubicBezTo>
              </a:path>
            </a:pathLst>
          </a:custGeom>
          <a:solidFill>
            <a:srgbClr val="6774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6" name="Freeform 39">
            <a:extLst>
              <a:ext uri="{FF2B5EF4-FFF2-40B4-BE49-F238E27FC236}">
                <a16:creationId xmlns:a16="http://schemas.microsoft.com/office/drawing/2014/main" id="{02438D21-ECC1-40C6-AE18-B33B9E9BD298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9459549" cy="6858000"/>
          </a:xfrm>
          <a:custGeom>
            <a:avLst/>
            <a:gdLst>
              <a:gd name="T0" fmla="*/ 1710 w 2728"/>
              <a:gd name="T1" fmla="*/ 0 h 1334"/>
              <a:gd name="T2" fmla="*/ 2728 w 2728"/>
              <a:gd name="T3" fmla="*/ 1334 h 1334"/>
              <a:gd name="T4" fmla="*/ 0 w 2728"/>
              <a:gd name="T5" fmla="*/ 1334 h 1334"/>
              <a:gd name="T6" fmla="*/ 0 w 2728"/>
              <a:gd name="T7" fmla="*/ 0 h 1334"/>
              <a:gd name="T8" fmla="*/ 1710 w 2728"/>
              <a:gd name="T9" fmla="*/ 0 h 1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28" h="1334">
                <a:moveTo>
                  <a:pt x="1710" y="0"/>
                </a:moveTo>
                <a:lnTo>
                  <a:pt x="2728" y="1334"/>
                </a:lnTo>
                <a:lnTo>
                  <a:pt x="0" y="1334"/>
                </a:lnTo>
                <a:lnTo>
                  <a:pt x="0" y="0"/>
                </a:lnTo>
                <a:lnTo>
                  <a:pt x="171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3" name="Freeform 44">
            <a:extLst>
              <a:ext uri="{FF2B5EF4-FFF2-40B4-BE49-F238E27FC236}">
                <a16:creationId xmlns:a16="http://schemas.microsoft.com/office/drawing/2014/main" id="{F13C31A7-809C-4FBB-A69F-8159E597483C}"/>
              </a:ext>
            </a:extLst>
          </p:cNvPr>
          <p:cNvSpPr>
            <a:spLocks/>
          </p:cNvSpPr>
          <p:nvPr userDrawn="1"/>
        </p:nvSpPr>
        <p:spPr bwMode="auto">
          <a:xfrm>
            <a:off x="5794322" y="0"/>
            <a:ext cx="3696437" cy="6857997"/>
          </a:xfrm>
          <a:custGeom>
            <a:avLst/>
            <a:gdLst>
              <a:gd name="T0" fmla="*/ 1018 w 1066"/>
              <a:gd name="T1" fmla="*/ 1334 h 1334"/>
              <a:gd name="T2" fmla="*/ 0 w 1066"/>
              <a:gd name="T3" fmla="*/ 0 h 1334"/>
              <a:gd name="T4" fmla="*/ 48 w 1066"/>
              <a:gd name="T5" fmla="*/ 0 h 1334"/>
              <a:gd name="T6" fmla="*/ 1066 w 1066"/>
              <a:gd name="T7" fmla="*/ 1334 h 1334"/>
              <a:gd name="T8" fmla="*/ 1018 w 1066"/>
              <a:gd name="T9" fmla="*/ 1334 h 1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6" h="1334">
                <a:moveTo>
                  <a:pt x="1018" y="1334"/>
                </a:moveTo>
                <a:lnTo>
                  <a:pt x="0" y="0"/>
                </a:lnTo>
                <a:lnTo>
                  <a:pt x="48" y="0"/>
                </a:lnTo>
                <a:lnTo>
                  <a:pt x="1066" y="1334"/>
                </a:lnTo>
                <a:lnTo>
                  <a:pt x="1018" y="13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4" name="Freeform 45">
            <a:extLst>
              <a:ext uri="{FF2B5EF4-FFF2-40B4-BE49-F238E27FC236}">
                <a16:creationId xmlns:a16="http://schemas.microsoft.com/office/drawing/2014/main" id="{FDE9440D-3C70-4FCC-89B1-F054DC56B515}"/>
              </a:ext>
            </a:extLst>
          </p:cNvPr>
          <p:cNvSpPr>
            <a:spLocks/>
          </p:cNvSpPr>
          <p:nvPr userDrawn="1"/>
        </p:nvSpPr>
        <p:spPr bwMode="auto">
          <a:xfrm>
            <a:off x="7379003" y="2889201"/>
            <a:ext cx="4812997" cy="3968796"/>
          </a:xfrm>
          <a:custGeom>
            <a:avLst/>
            <a:gdLst>
              <a:gd name="T0" fmla="*/ 222 w 1388"/>
              <a:gd name="T1" fmla="*/ 772 h 772"/>
              <a:gd name="T2" fmla="*/ 1388 w 1388"/>
              <a:gd name="T3" fmla="*/ 772 h 772"/>
              <a:gd name="T4" fmla="*/ 1388 w 1388"/>
              <a:gd name="T5" fmla="*/ 0 h 772"/>
              <a:gd name="T6" fmla="*/ 0 w 1388"/>
              <a:gd name="T7" fmla="*/ 576 h 772"/>
              <a:gd name="T8" fmla="*/ 222 w 1388"/>
              <a:gd name="T9" fmla="*/ 772 h 7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88" h="772">
                <a:moveTo>
                  <a:pt x="222" y="772"/>
                </a:moveTo>
                <a:lnTo>
                  <a:pt x="1388" y="772"/>
                </a:lnTo>
                <a:lnTo>
                  <a:pt x="1388" y="0"/>
                </a:lnTo>
                <a:lnTo>
                  <a:pt x="0" y="576"/>
                </a:lnTo>
                <a:lnTo>
                  <a:pt x="222" y="7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5" name="Freeform 46">
            <a:extLst>
              <a:ext uri="{FF2B5EF4-FFF2-40B4-BE49-F238E27FC236}">
                <a16:creationId xmlns:a16="http://schemas.microsoft.com/office/drawing/2014/main" id="{47DA5D6F-A5B4-43DF-A8AD-63087DAD1547}"/>
              </a:ext>
            </a:extLst>
          </p:cNvPr>
          <p:cNvSpPr>
            <a:spLocks/>
          </p:cNvSpPr>
          <p:nvPr userDrawn="1"/>
        </p:nvSpPr>
        <p:spPr bwMode="auto">
          <a:xfrm>
            <a:off x="8870061" y="4117884"/>
            <a:ext cx="3321939" cy="2740116"/>
          </a:xfrm>
          <a:custGeom>
            <a:avLst/>
            <a:gdLst>
              <a:gd name="T0" fmla="*/ 154 w 958"/>
              <a:gd name="T1" fmla="*/ 533 h 533"/>
              <a:gd name="T2" fmla="*/ 958 w 958"/>
              <a:gd name="T3" fmla="*/ 533 h 533"/>
              <a:gd name="T4" fmla="*/ 958 w 958"/>
              <a:gd name="T5" fmla="*/ 0 h 533"/>
              <a:gd name="T6" fmla="*/ 0 w 958"/>
              <a:gd name="T7" fmla="*/ 398 h 533"/>
              <a:gd name="T8" fmla="*/ 154 w 958"/>
              <a:gd name="T9" fmla="*/ 533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58" h="533">
                <a:moveTo>
                  <a:pt x="154" y="533"/>
                </a:moveTo>
                <a:lnTo>
                  <a:pt x="958" y="533"/>
                </a:lnTo>
                <a:lnTo>
                  <a:pt x="958" y="0"/>
                </a:lnTo>
                <a:lnTo>
                  <a:pt x="0" y="398"/>
                </a:lnTo>
                <a:lnTo>
                  <a:pt x="154" y="533"/>
                </a:lnTo>
                <a:close/>
              </a:path>
            </a:pathLst>
          </a:custGeom>
          <a:solidFill>
            <a:schemeClr val="accent1">
              <a:lumMod val="50000"/>
              <a:alpha val="2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图片占位符 60">
            <a:extLst>
              <a:ext uri="{FF2B5EF4-FFF2-40B4-BE49-F238E27FC236}">
                <a16:creationId xmlns:a16="http://schemas.microsoft.com/office/drawing/2014/main" id="{7E7931A4-2697-40E7-8CCE-1F1B600506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68900" y="0"/>
            <a:ext cx="7023100" cy="6858000"/>
          </a:xfrm>
          <a:custGeom>
            <a:avLst/>
            <a:gdLst>
              <a:gd name="connsiteX0" fmla="*/ 0 w 7023100"/>
              <a:gd name="connsiteY0" fmla="*/ 6857997 h 6858000"/>
              <a:gd name="connsiteX1" fmla="*/ 2979905 w 7023100"/>
              <a:gd name="connsiteY1" fmla="*/ 6857997 h 6858000"/>
              <a:gd name="connsiteX2" fmla="*/ 4155415 w 7023100"/>
              <a:gd name="connsiteY2" fmla="*/ 6857997 h 6858000"/>
              <a:gd name="connsiteX3" fmla="*/ 4290649 w 7023100"/>
              <a:gd name="connsiteY3" fmla="*/ 6857997 h 6858000"/>
              <a:gd name="connsiteX4" fmla="*/ 4321859 w 7023100"/>
              <a:gd name="connsiteY4" fmla="*/ 6857997 h 6858000"/>
              <a:gd name="connsiteX5" fmla="*/ 7023100 w 7023100"/>
              <a:gd name="connsiteY5" fmla="*/ 6857997 h 6858000"/>
              <a:gd name="connsiteX6" fmla="*/ 7023100 w 7023100"/>
              <a:gd name="connsiteY6" fmla="*/ 6858000 h 6858000"/>
              <a:gd name="connsiteX7" fmla="*/ 0 w 7023100"/>
              <a:gd name="connsiteY7" fmla="*/ 6858000 h 6858000"/>
              <a:gd name="connsiteX8" fmla="*/ 791866 w 7023100"/>
              <a:gd name="connsiteY8" fmla="*/ 0 h 6858000"/>
              <a:gd name="connsiteX9" fmla="*/ 7023100 w 7023100"/>
              <a:gd name="connsiteY9" fmla="*/ 0 h 6858000"/>
              <a:gd name="connsiteX10" fmla="*/ 7023100 w 7023100"/>
              <a:gd name="connsiteY10" fmla="*/ 2889201 h 6858000"/>
              <a:gd name="connsiteX11" fmla="*/ 3420042 w 7023100"/>
              <a:gd name="connsiteY11" fmla="*/ 510596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23100" h="6858000">
                <a:moveTo>
                  <a:pt x="0" y="6857997"/>
                </a:moveTo>
                <a:lnTo>
                  <a:pt x="2979905" y="6857997"/>
                </a:lnTo>
                <a:lnTo>
                  <a:pt x="4155415" y="6857997"/>
                </a:lnTo>
                <a:lnTo>
                  <a:pt x="4290649" y="6857997"/>
                </a:lnTo>
                <a:lnTo>
                  <a:pt x="4321859" y="6857997"/>
                </a:lnTo>
                <a:lnTo>
                  <a:pt x="7023100" y="6857997"/>
                </a:lnTo>
                <a:lnTo>
                  <a:pt x="7023100" y="6858000"/>
                </a:lnTo>
                <a:lnTo>
                  <a:pt x="0" y="6858000"/>
                </a:lnTo>
                <a:close/>
                <a:moveTo>
                  <a:pt x="791866" y="0"/>
                </a:moveTo>
                <a:lnTo>
                  <a:pt x="7023100" y="0"/>
                </a:lnTo>
                <a:lnTo>
                  <a:pt x="7023100" y="2889201"/>
                </a:lnTo>
                <a:lnTo>
                  <a:pt x="3420042" y="510596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69925" y="2996103"/>
            <a:ext cx="5743575" cy="558799"/>
          </a:xfrm>
        </p:spPr>
        <p:txBody>
          <a:bodyPr lIns="90000" rIns="90000" anchor="ctr">
            <a:normAutofit/>
          </a:bodyPr>
          <a:lstStyle>
            <a:lvl1pPr marL="0" indent="0" algn="l">
              <a:buNone/>
              <a:defRPr sz="2000" spc="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69925" y="1921933"/>
            <a:ext cx="5743574" cy="1043526"/>
          </a:xfrm>
        </p:spPr>
        <p:txBody>
          <a:bodyPr lIns="90000" rIns="90000" anchor="b">
            <a:normAutofit/>
          </a:bodyPr>
          <a:lstStyle>
            <a:lvl1pPr algn="l">
              <a:defRPr sz="3600" b="1" spc="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识图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F32EC9-ED26-45EE-9DC4-21C3241FF7A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F84124-CE71-4190-B92C-B61E496F7B7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9B45288-397E-405A-A715-DCD4FE40DCE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89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5987592" y="2287798"/>
            <a:ext cx="5532895" cy="804151"/>
          </a:xfrm>
          <a:noFill/>
        </p:spPr>
        <p:txBody>
          <a:bodyPr anchor="b">
            <a:normAutofit/>
          </a:bodyPr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 hasCustomPrompt="1"/>
          </p:nvPr>
        </p:nvSpPr>
        <p:spPr>
          <a:xfrm>
            <a:off x="5987592" y="3134949"/>
            <a:ext cx="5532895" cy="1082874"/>
          </a:xfrm>
          <a:noFill/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B3D143C-B540-47DC-8E8A-C7B9174CDC48}"/>
              </a:ext>
            </a:extLst>
          </p:cNvPr>
          <p:cNvGrpSpPr/>
          <p:nvPr userDrawn="1"/>
        </p:nvGrpSpPr>
        <p:grpSpPr>
          <a:xfrm flipH="1">
            <a:off x="0" y="0"/>
            <a:ext cx="6397678" cy="6858000"/>
            <a:chOff x="5794322" y="0"/>
            <a:chExt cx="6397678" cy="6858000"/>
          </a:xfrm>
        </p:grpSpPr>
        <p:sp>
          <p:nvSpPr>
            <p:cNvPr id="8" name="Freeform 44">
              <a:extLst>
                <a:ext uri="{FF2B5EF4-FFF2-40B4-BE49-F238E27FC236}">
                  <a16:creationId xmlns:a16="http://schemas.microsoft.com/office/drawing/2014/main" id="{DDBA32C9-7B41-4ED9-AA5B-3FDF00EC0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94322" y="0"/>
              <a:ext cx="3696437" cy="6857997"/>
            </a:xfrm>
            <a:custGeom>
              <a:avLst/>
              <a:gdLst>
                <a:gd name="T0" fmla="*/ 1018 w 1066"/>
                <a:gd name="T1" fmla="*/ 1334 h 1334"/>
                <a:gd name="T2" fmla="*/ 0 w 1066"/>
                <a:gd name="T3" fmla="*/ 0 h 1334"/>
                <a:gd name="T4" fmla="*/ 48 w 1066"/>
                <a:gd name="T5" fmla="*/ 0 h 1334"/>
                <a:gd name="T6" fmla="*/ 1066 w 1066"/>
                <a:gd name="T7" fmla="*/ 1334 h 1334"/>
                <a:gd name="T8" fmla="*/ 1018 w 1066"/>
                <a:gd name="T9" fmla="*/ 1334 h 1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6" h="1334">
                  <a:moveTo>
                    <a:pt x="1018" y="1334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1066" y="1334"/>
                  </a:lnTo>
                  <a:lnTo>
                    <a:pt x="1018" y="1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45">
              <a:extLst>
                <a:ext uri="{FF2B5EF4-FFF2-40B4-BE49-F238E27FC236}">
                  <a16:creationId xmlns:a16="http://schemas.microsoft.com/office/drawing/2014/main" id="{CCE6C262-633A-40A9-8346-4D47C8C31E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79003" y="2889201"/>
              <a:ext cx="4812997" cy="3968796"/>
            </a:xfrm>
            <a:custGeom>
              <a:avLst/>
              <a:gdLst>
                <a:gd name="T0" fmla="*/ 222 w 1388"/>
                <a:gd name="T1" fmla="*/ 772 h 772"/>
                <a:gd name="T2" fmla="*/ 1388 w 1388"/>
                <a:gd name="T3" fmla="*/ 772 h 772"/>
                <a:gd name="T4" fmla="*/ 1388 w 1388"/>
                <a:gd name="T5" fmla="*/ 0 h 772"/>
                <a:gd name="T6" fmla="*/ 0 w 1388"/>
                <a:gd name="T7" fmla="*/ 576 h 772"/>
                <a:gd name="T8" fmla="*/ 222 w 1388"/>
                <a:gd name="T9" fmla="*/ 772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8" h="772">
                  <a:moveTo>
                    <a:pt x="222" y="772"/>
                  </a:moveTo>
                  <a:lnTo>
                    <a:pt x="1388" y="772"/>
                  </a:lnTo>
                  <a:lnTo>
                    <a:pt x="1388" y="0"/>
                  </a:lnTo>
                  <a:lnTo>
                    <a:pt x="0" y="576"/>
                  </a:lnTo>
                  <a:lnTo>
                    <a:pt x="222" y="7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4EDC73D9-5284-41F8-BE85-D21B0BCB4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70061" y="4117884"/>
              <a:ext cx="3321939" cy="2740116"/>
            </a:xfrm>
            <a:custGeom>
              <a:avLst/>
              <a:gdLst>
                <a:gd name="T0" fmla="*/ 154 w 958"/>
                <a:gd name="T1" fmla="*/ 533 h 533"/>
                <a:gd name="T2" fmla="*/ 958 w 958"/>
                <a:gd name="T3" fmla="*/ 533 h 533"/>
                <a:gd name="T4" fmla="*/ 958 w 958"/>
                <a:gd name="T5" fmla="*/ 0 h 533"/>
                <a:gd name="T6" fmla="*/ 0 w 958"/>
                <a:gd name="T7" fmla="*/ 398 h 533"/>
                <a:gd name="T8" fmla="*/ 154 w 958"/>
                <a:gd name="T9" fmla="*/ 533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8" h="533">
                  <a:moveTo>
                    <a:pt x="154" y="533"/>
                  </a:moveTo>
                  <a:lnTo>
                    <a:pt x="958" y="533"/>
                  </a:lnTo>
                  <a:lnTo>
                    <a:pt x="958" y="0"/>
                  </a:lnTo>
                  <a:lnTo>
                    <a:pt x="0" y="398"/>
                  </a:lnTo>
                  <a:lnTo>
                    <a:pt x="154" y="533"/>
                  </a:lnTo>
                  <a:close/>
                </a:path>
              </a:pathLst>
            </a:custGeom>
            <a:solidFill>
              <a:schemeClr val="accent1">
                <a:lumMod val="50000"/>
                <a:alpha val="28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zh-CN" altLang="en-US"/>
            </a:p>
          </p:txBody>
        </p:sp>
      </p:grp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FE07B49C-FC06-4624-AF48-47EEB2A726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0" y="0"/>
            <a:ext cx="7023100" cy="6858000"/>
          </a:xfrm>
          <a:custGeom>
            <a:avLst/>
            <a:gdLst>
              <a:gd name="connsiteX0" fmla="*/ 0 w 7023100"/>
              <a:gd name="connsiteY0" fmla="*/ 6857997 h 6858000"/>
              <a:gd name="connsiteX1" fmla="*/ 2979905 w 7023100"/>
              <a:gd name="connsiteY1" fmla="*/ 6857997 h 6858000"/>
              <a:gd name="connsiteX2" fmla="*/ 4155415 w 7023100"/>
              <a:gd name="connsiteY2" fmla="*/ 6857997 h 6858000"/>
              <a:gd name="connsiteX3" fmla="*/ 4290649 w 7023100"/>
              <a:gd name="connsiteY3" fmla="*/ 6857997 h 6858000"/>
              <a:gd name="connsiteX4" fmla="*/ 4321859 w 7023100"/>
              <a:gd name="connsiteY4" fmla="*/ 6857997 h 6858000"/>
              <a:gd name="connsiteX5" fmla="*/ 7023100 w 7023100"/>
              <a:gd name="connsiteY5" fmla="*/ 6857997 h 6858000"/>
              <a:gd name="connsiteX6" fmla="*/ 7023100 w 7023100"/>
              <a:gd name="connsiteY6" fmla="*/ 6858000 h 6858000"/>
              <a:gd name="connsiteX7" fmla="*/ 0 w 7023100"/>
              <a:gd name="connsiteY7" fmla="*/ 6858000 h 6858000"/>
              <a:gd name="connsiteX8" fmla="*/ 791866 w 7023100"/>
              <a:gd name="connsiteY8" fmla="*/ 0 h 6858000"/>
              <a:gd name="connsiteX9" fmla="*/ 7023100 w 7023100"/>
              <a:gd name="connsiteY9" fmla="*/ 0 h 6858000"/>
              <a:gd name="connsiteX10" fmla="*/ 7023100 w 7023100"/>
              <a:gd name="connsiteY10" fmla="*/ 2889201 h 6858000"/>
              <a:gd name="connsiteX11" fmla="*/ 3420042 w 7023100"/>
              <a:gd name="connsiteY11" fmla="*/ 510596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23100" h="6858000">
                <a:moveTo>
                  <a:pt x="0" y="6857997"/>
                </a:moveTo>
                <a:lnTo>
                  <a:pt x="2979905" y="6857997"/>
                </a:lnTo>
                <a:lnTo>
                  <a:pt x="4155415" y="6857997"/>
                </a:lnTo>
                <a:lnTo>
                  <a:pt x="4290649" y="6857997"/>
                </a:lnTo>
                <a:lnTo>
                  <a:pt x="4321859" y="6857997"/>
                </a:lnTo>
                <a:lnTo>
                  <a:pt x="7023100" y="6857997"/>
                </a:lnTo>
                <a:lnTo>
                  <a:pt x="7023100" y="6858000"/>
                </a:lnTo>
                <a:lnTo>
                  <a:pt x="0" y="6858000"/>
                </a:lnTo>
                <a:close/>
                <a:moveTo>
                  <a:pt x="791866" y="0"/>
                </a:moveTo>
                <a:lnTo>
                  <a:pt x="7023100" y="0"/>
                </a:lnTo>
                <a:lnTo>
                  <a:pt x="7023100" y="2889201"/>
                </a:lnTo>
                <a:lnTo>
                  <a:pt x="3420042" y="510596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31F3C-1533-4ADE-ADA4-C66B5AA4B42B}" type="datetime1">
              <a:rPr lang="zh-CN" altLang="en-US" smtClean="0"/>
              <a:pPr/>
              <a:t>2019/5/5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261531" y="4034530"/>
            <a:ext cx="4140201" cy="206381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5401732" y="6252629"/>
            <a:ext cx="1388536" cy="206381"/>
          </a:xfrm>
        </p:spPr>
        <p:txBody>
          <a:bodyPr/>
          <a:lstStyle/>
          <a:p>
            <a:fld id="{93D31F3C-1533-4ADE-ADA4-C66B5AA4B42B}" type="datetime1">
              <a:rPr lang="zh-CN" altLang="en-US" smtClean="0"/>
              <a:pPr/>
              <a:t>2019/5/5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69925" y="6252629"/>
            <a:ext cx="4140201" cy="20638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图片占位符 35">
            <a:extLst>
              <a:ext uri="{FF2B5EF4-FFF2-40B4-BE49-F238E27FC236}">
                <a16:creationId xmlns:a16="http://schemas.microsoft.com/office/drawing/2014/main" id="{2DC64A8B-1624-4CC9-B33B-290E6CC4B5E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24647" y="0"/>
            <a:ext cx="8967352" cy="6858000"/>
          </a:xfrm>
          <a:custGeom>
            <a:avLst/>
            <a:gdLst>
              <a:gd name="connsiteX0" fmla="*/ 0 w 8967352"/>
              <a:gd name="connsiteY0" fmla="*/ 0 h 6858000"/>
              <a:gd name="connsiteX1" fmla="*/ 8960425 w 8967352"/>
              <a:gd name="connsiteY1" fmla="*/ 0 h 6858000"/>
              <a:gd name="connsiteX2" fmla="*/ 8967352 w 8967352"/>
              <a:gd name="connsiteY2" fmla="*/ 6858000 h 6858000"/>
              <a:gd name="connsiteX3" fmla="*/ 4097482 w 89673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7352" h="6858000">
                <a:moveTo>
                  <a:pt x="0" y="0"/>
                </a:moveTo>
                <a:lnTo>
                  <a:pt x="8960425" y="0"/>
                </a:lnTo>
                <a:lnTo>
                  <a:pt x="8967352" y="6858000"/>
                </a:lnTo>
                <a:lnTo>
                  <a:pt x="4097482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1082388" y="4453666"/>
            <a:ext cx="4482645" cy="973538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1082388" y="5517120"/>
            <a:ext cx="4482645" cy="310871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ctr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1082388" y="5832754"/>
            <a:ext cx="4482645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20" name="Freeform 17">
            <a:extLst>
              <a:ext uri="{FF2B5EF4-FFF2-40B4-BE49-F238E27FC236}">
                <a16:creationId xmlns:a16="http://schemas.microsoft.com/office/drawing/2014/main" id="{4D7489E0-0378-401A-A015-72A24E8997C7}"/>
              </a:ext>
            </a:extLst>
          </p:cNvPr>
          <p:cNvSpPr>
            <a:spLocks/>
          </p:cNvSpPr>
          <p:nvPr userDrawn="1"/>
        </p:nvSpPr>
        <p:spPr bwMode="auto">
          <a:xfrm>
            <a:off x="3037610" y="0"/>
            <a:ext cx="4284519" cy="6858000"/>
          </a:xfrm>
          <a:custGeom>
            <a:avLst/>
            <a:gdLst>
              <a:gd name="T0" fmla="*/ 1181 w 1237"/>
              <a:gd name="T1" fmla="*/ 1334 h 1334"/>
              <a:gd name="T2" fmla="*/ 0 w 1237"/>
              <a:gd name="T3" fmla="*/ 0 h 1334"/>
              <a:gd name="T4" fmla="*/ 54 w 1237"/>
              <a:gd name="T5" fmla="*/ 0 h 1334"/>
              <a:gd name="T6" fmla="*/ 1237 w 1237"/>
              <a:gd name="T7" fmla="*/ 1334 h 1334"/>
              <a:gd name="T8" fmla="*/ 1181 w 1237"/>
              <a:gd name="T9" fmla="*/ 1334 h 1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7" h="1334">
                <a:moveTo>
                  <a:pt x="1181" y="1334"/>
                </a:moveTo>
                <a:lnTo>
                  <a:pt x="0" y="0"/>
                </a:lnTo>
                <a:lnTo>
                  <a:pt x="54" y="0"/>
                </a:lnTo>
                <a:lnTo>
                  <a:pt x="1237" y="1334"/>
                </a:lnTo>
                <a:lnTo>
                  <a:pt x="1181" y="13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18">
            <a:extLst>
              <a:ext uri="{FF2B5EF4-FFF2-40B4-BE49-F238E27FC236}">
                <a16:creationId xmlns:a16="http://schemas.microsoft.com/office/drawing/2014/main" id="{19A0EE7F-81DA-4E33-8DDC-5457C52A99CE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4665518" cy="5146072"/>
          </a:xfrm>
          <a:custGeom>
            <a:avLst/>
            <a:gdLst>
              <a:gd name="T0" fmla="*/ 1131 w 1347"/>
              <a:gd name="T1" fmla="*/ 0 h 1001"/>
              <a:gd name="T2" fmla="*/ 0 w 1347"/>
              <a:gd name="T3" fmla="*/ 0 h 1001"/>
              <a:gd name="T4" fmla="*/ 0 w 1347"/>
              <a:gd name="T5" fmla="*/ 1001 h 1001"/>
              <a:gd name="T6" fmla="*/ 1347 w 1347"/>
              <a:gd name="T7" fmla="*/ 256 h 1001"/>
              <a:gd name="T8" fmla="*/ 1131 w 1347"/>
              <a:gd name="T9" fmla="*/ 0 h 1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47" h="1001">
                <a:moveTo>
                  <a:pt x="1131" y="0"/>
                </a:moveTo>
                <a:lnTo>
                  <a:pt x="0" y="0"/>
                </a:lnTo>
                <a:lnTo>
                  <a:pt x="0" y="1001"/>
                </a:lnTo>
                <a:lnTo>
                  <a:pt x="1347" y="256"/>
                </a:lnTo>
                <a:lnTo>
                  <a:pt x="1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19">
            <a:extLst>
              <a:ext uri="{FF2B5EF4-FFF2-40B4-BE49-F238E27FC236}">
                <a16:creationId xmlns:a16="http://schemas.microsoft.com/office/drawing/2014/main" id="{BA84066E-4D0D-43B1-B509-349EAFFD64D1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3255818" cy="3593511"/>
          </a:xfrm>
          <a:custGeom>
            <a:avLst/>
            <a:gdLst>
              <a:gd name="T0" fmla="*/ 790 w 940"/>
              <a:gd name="T1" fmla="*/ 0 h 699"/>
              <a:gd name="T2" fmla="*/ 0 w 940"/>
              <a:gd name="T3" fmla="*/ 0 h 699"/>
              <a:gd name="T4" fmla="*/ 0 w 940"/>
              <a:gd name="T5" fmla="*/ 699 h 699"/>
              <a:gd name="T6" fmla="*/ 940 w 940"/>
              <a:gd name="T7" fmla="*/ 179 h 699"/>
              <a:gd name="T8" fmla="*/ 790 w 940"/>
              <a:gd name="T9" fmla="*/ 0 h 6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40" h="699">
                <a:moveTo>
                  <a:pt x="790" y="0"/>
                </a:moveTo>
                <a:lnTo>
                  <a:pt x="0" y="0"/>
                </a:lnTo>
                <a:lnTo>
                  <a:pt x="0" y="699"/>
                </a:lnTo>
                <a:lnTo>
                  <a:pt x="940" y="179"/>
                </a:lnTo>
                <a:lnTo>
                  <a:pt x="790" y="0"/>
                </a:lnTo>
                <a:close/>
              </a:path>
            </a:pathLst>
          </a:custGeom>
          <a:solidFill>
            <a:schemeClr val="accent1">
              <a:lumMod val="50000"/>
              <a:alpha val="2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8351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746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免费下载更多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微软官方</a:t>
            </a:r>
            <a:r>
              <a:rPr lang="en-US" altLang="zh-CN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PPT</a:t>
            </a: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模板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8" name="图片 7" descr="图片包含 室内, 文字, 纵横字谜, 物体&#10;&#10;自动生成的说明">
            <a:extLst>
              <a:ext uri="{FF2B5EF4-FFF2-40B4-BE49-F238E27FC236}">
                <a16:creationId xmlns:a16="http://schemas.microsoft.com/office/drawing/2014/main" id="{2C93A5A6-170C-429C-ADC7-10414B48ECB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998" y="1935162"/>
            <a:ext cx="2987676" cy="298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86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52629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3D31F3C-1533-4ADE-ADA4-C66B5AA4B42B}" type="datetime1">
              <a:rPr lang="zh-CN" altLang="en-US" smtClean="0"/>
              <a:pPr/>
              <a:t>2019/5/5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52629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52629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0" r:id="rId3"/>
    <p:sldLayoutId id="2147483654" r:id="rId4"/>
    <p:sldLayoutId id="2147483655" r:id="rId5"/>
    <p:sldLayoutId id="2147483661" r:id="rId6"/>
  </p:sldLayoutIdLst>
  <p:hf hdr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0" userDrawn="1">
          <p15:clr>
            <a:srgbClr val="F26B43"/>
          </p15:clr>
        </p15:guide>
        <p15:guide id="4" orient="horz" pos="708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7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8021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259"/>
          <p:cNvSpPr>
            <a:spLocks noChangeArrowheads="1"/>
          </p:cNvSpPr>
          <p:nvPr/>
        </p:nvSpPr>
        <p:spPr bwMode="auto">
          <a:xfrm>
            <a:off x="2971804" y="2007539"/>
            <a:ext cx="4148150" cy="1230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7999" cap="all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P2P</a:t>
            </a:r>
            <a:r>
              <a:rPr lang="zh-CN" altLang="en-US" sz="7999" cap="all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金融</a:t>
            </a:r>
          </a:p>
        </p:txBody>
      </p:sp>
      <p:sp>
        <p:nvSpPr>
          <p:cNvPr id="8" name="矩形 7"/>
          <p:cNvSpPr/>
          <p:nvPr/>
        </p:nvSpPr>
        <p:spPr>
          <a:xfrm>
            <a:off x="8840695" y="3659416"/>
            <a:ext cx="3350965" cy="2117554"/>
          </a:xfrm>
          <a:prstGeom prst="rect">
            <a:avLst/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10" name="矩形 9"/>
          <p:cNvSpPr/>
          <p:nvPr/>
        </p:nvSpPr>
        <p:spPr>
          <a:xfrm>
            <a:off x="5403768" y="3659416"/>
            <a:ext cx="3350965" cy="2117554"/>
          </a:xfrm>
          <a:prstGeom prst="rect">
            <a:avLst/>
          </a:prstGeom>
          <a:blipFill dpi="0" rotWithShape="1"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11" name="矩形 10"/>
          <p:cNvSpPr/>
          <p:nvPr/>
        </p:nvSpPr>
        <p:spPr>
          <a:xfrm>
            <a:off x="1966839" y="3659416"/>
            <a:ext cx="3350965" cy="2117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cxnSp>
        <p:nvCxnSpPr>
          <p:cNvPr id="13" name="直接连接符 12"/>
          <p:cNvCxnSpPr/>
          <p:nvPr/>
        </p:nvCxnSpPr>
        <p:spPr>
          <a:xfrm>
            <a:off x="7153819" y="2163122"/>
            <a:ext cx="0" cy="104304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259"/>
          <p:cNvSpPr>
            <a:spLocks noChangeArrowheads="1"/>
          </p:cNvSpPr>
          <p:nvPr/>
        </p:nvSpPr>
        <p:spPr bwMode="auto">
          <a:xfrm>
            <a:off x="7354486" y="2062244"/>
            <a:ext cx="5914578" cy="466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3034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白树浩月度答辩</a:t>
            </a:r>
            <a:r>
              <a:rPr lang="en-US" altLang="zh-CN" sz="3034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PPT</a:t>
            </a:r>
            <a:endParaRPr lang="en-US" altLang="zh-CN" sz="2655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Could This Be Lov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5807005" y="-2033128"/>
            <a:ext cx="577991" cy="57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393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fractur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50"/>
                            </p:stCondLst>
                            <p:childTnLst>
                              <p:par>
                                <p:cTn id="3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6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  <p:bldP spid="6" grpId="1"/>
      <p:bldP spid="8" grpId="0" animBg="1"/>
      <p:bldP spid="10" grpId="0" animBg="1"/>
      <p:bldP spid="11" grpId="0" animBg="1"/>
      <p:bldP spid="14" grpId="0"/>
      <p:bldP spid="14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85345D0-BA1D-4DE0-A8DE-C0A575159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05" y="941847"/>
            <a:ext cx="6196295" cy="551716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A3BA613-1339-40EA-97B0-4A73E7DEE19D}"/>
              </a:ext>
            </a:extLst>
          </p:cNvPr>
          <p:cNvSpPr txBox="1"/>
          <p:nvPr/>
        </p:nvSpPr>
        <p:spPr>
          <a:xfrm>
            <a:off x="6843998" y="0"/>
            <a:ext cx="5029197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 </a:t>
            </a:r>
            <a:r>
              <a:rPr lang="zh-CN" altLang="zh-CN" sz="1400" dirty="0"/>
              <a:t>　　用户注册并通过短信验证码验证成功后成为本系统的会员，有相应的会员中心。会员登录中心后首先需要填写基本资料，有个人资料，联系资料，单位资料，财务资料，房产资料，联保资料等。成功填写完资料后需要经过一系列的认证，包括邮箱认证，手机认证，实名认证，现场认证，视频认证，资料认证等。待管理员审核成功后可以申请</a:t>
            </a:r>
            <a:r>
              <a:rPr lang="en-US" altLang="zh-CN" sz="1400" dirty="0"/>
              <a:t>VIP</a:t>
            </a:r>
            <a:r>
              <a:rPr lang="zh-CN" altLang="zh-CN" sz="1400" dirty="0"/>
              <a:t>会员，管理员审核成功后用户即可进行正常贷款。</a:t>
            </a:r>
          </a:p>
          <a:p>
            <a:r>
              <a:rPr lang="en-US" altLang="zh-CN" sz="1400" dirty="0"/>
              <a:t> </a:t>
            </a:r>
            <a:endParaRPr lang="zh-CN" altLang="zh-CN" sz="1400" dirty="0"/>
          </a:p>
          <a:p>
            <a:r>
              <a:rPr lang="zh-CN" altLang="zh-CN" sz="1400" dirty="0"/>
              <a:t>　　会员首先选择自己需要发起的标种，分别有抵押标，信用标，秒还标，净值标。</a:t>
            </a:r>
          </a:p>
          <a:p>
            <a:r>
              <a:rPr lang="en-US" altLang="zh-CN" sz="1400" dirty="0"/>
              <a:t> </a:t>
            </a:r>
            <a:endParaRPr lang="zh-CN" altLang="zh-CN" sz="1400" dirty="0"/>
          </a:p>
          <a:p>
            <a:r>
              <a:rPr lang="zh-CN" altLang="zh-CN" sz="1400" dirty="0"/>
              <a:t>　　选择标种后填写相应的贷款信息，核查无误后贷款提交，管理员进行发标审核，审核通过后，就进行资金的募集，在规定时间内成功募集到资金，则自动提交管理员进行满标复审，复审通过后则进入还款阶段，按照提交贷款所选择的还款方式进行还款，若出现逾期，则按相应的规则进行处罚。若未成功募集满资金，则本次借款自动流标</a:t>
            </a:r>
            <a:endParaRPr lang="zh-CN" altLang="en-US" sz="1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10F6AA5-91DA-475D-83EB-1CBD6138C24A}"/>
              </a:ext>
            </a:extLst>
          </p:cNvPr>
          <p:cNvSpPr txBox="1"/>
          <p:nvPr/>
        </p:nvSpPr>
        <p:spPr>
          <a:xfrm>
            <a:off x="187036" y="280555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借款人和投资人</a:t>
            </a:r>
            <a:r>
              <a:rPr lang="zh-CN" altLang="zh-CN" b="1" dirty="0"/>
              <a:t>流程</a:t>
            </a:r>
            <a:endParaRPr lang="zh-CN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43E5BE3-0586-42A5-B211-3A0367E48410}"/>
              </a:ext>
            </a:extLst>
          </p:cNvPr>
          <p:cNvSpPr txBox="1"/>
          <p:nvPr/>
        </p:nvSpPr>
        <p:spPr>
          <a:xfrm>
            <a:off x="6675338" y="4218921"/>
            <a:ext cx="48451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用户充值</a:t>
            </a:r>
            <a:endParaRPr lang="en-US" altLang="zh-CN" sz="1600" b="1" dirty="0"/>
          </a:p>
          <a:p>
            <a:r>
              <a:rPr lang="en-US" altLang="zh-CN" sz="1600" dirty="0"/>
              <a:t>     </a:t>
            </a:r>
            <a:r>
              <a:rPr lang="zh-CN" altLang="zh-CN" sz="1600" dirty="0"/>
              <a:t>用户注册并通过短信验证码验证成功后成为本系统的会员，进行身份验证，验证审核通过后进行账户的充值，充值成功后对正在筹资的标进行投资，满标通过后即投标成功，收取相应的本金和利息，之后可以选择继续投资其他标或进行提现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23444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12CCF4F-575A-456C-88E8-135E0CC17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333" y="2520958"/>
            <a:ext cx="6294665" cy="35588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4055B04-9BFF-4F39-9E50-746BB95FF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383" y="941487"/>
            <a:ext cx="7887383" cy="59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42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F7A5657-1AD1-4A67-946A-27602A180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906" y="68289"/>
            <a:ext cx="9920177" cy="672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92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13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6710520-0791-4022-ABD5-F64A10889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479" y="152116"/>
            <a:ext cx="9516140" cy="655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35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466FD5D-0211-4F04-A963-B58B64BAA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21" y="11134"/>
            <a:ext cx="10228521" cy="683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3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C3937DA-B4FA-421F-8502-AF542B715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46" y="293098"/>
            <a:ext cx="11400508" cy="62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25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DEE7451-05E0-4287-8D53-7E3D27695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991" y="11134"/>
            <a:ext cx="10334846" cy="683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208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FCB7AE7-2762-4430-B393-DAEEC7D76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01" y="289288"/>
            <a:ext cx="11286198" cy="313971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516EA87-3C22-4506-B69C-FDAFC8CC6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01" y="3576145"/>
            <a:ext cx="11293819" cy="205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379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18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981CDB7-371B-44C5-9F76-483928609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18" y="384546"/>
            <a:ext cx="11347163" cy="608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110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19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E608C8B-C03B-4A3B-AEE5-859914C17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01" y="110202"/>
            <a:ext cx="11507197" cy="663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62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0498D3A-B738-48EC-A39C-94C58B88932B}"/>
              </a:ext>
            </a:extLst>
          </p:cNvPr>
          <p:cNvGrpSpPr/>
          <p:nvPr/>
        </p:nvGrpSpPr>
        <p:grpSpPr>
          <a:xfrm>
            <a:off x="757282" y="1700808"/>
            <a:ext cx="10763166" cy="4083608"/>
            <a:chOff x="757282" y="1700808"/>
            <a:chExt cx="10763166" cy="4083608"/>
          </a:xfrm>
        </p:grpSpPr>
        <p:grpSp>
          <p:nvGrpSpPr>
            <p:cNvPr id="6" name="2b751056-6b97-492c-b763-340acee7e99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A759C196-DA28-4241-ABB5-975367026FE9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757282" y="1700808"/>
              <a:ext cx="10763166" cy="4083608"/>
              <a:chOff x="1175743" y="1700808"/>
              <a:chExt cx="10344707" cy="4083608"/>
            </a:xfrm>
          </p:grpSpPr>
          <p:sp>
            <p:nvSpPr>
              <p:cNvPr id="7" name="iṡľïḑè">
                <a:extLst>
                  <a:ext uri="{FF2B5EF4-FFF2-40B4-BE49-F238E27FC236}">
                    <a16:creationId xmlns:a16="http://schemas.microsoft.com/office/drawing/2014/main" id="{48F70259-7598-4270-874A-6F50772D10F6}"/>
                  </a:ext>
                </a:extLst>
              </p:cNvPr>
              <p:cNvSpPr txBox="1"/>
              <p:nvPr/>
            </p:nvSpPr>
            <p:spPr bwMode="auto">
              <a:xfrm>
                <a:off x="3822155" y="1746326"/>
                <a:ext cx="7698295" cy="4003616"/>
              </a:xfrm>
              <a:prstGeom prst="rect">
                <a:avLst/>
              </a:prstGeom>
              <a:noFill/>
            </p:spPr>
            <p:txBody>
              <a:bodyPr wrap="square" tIns="0" anchor="t">
                <a:noAutofit/>
              </a:bodyPr>
              <a:lstStyle>
                <a:defPPr>
                  <a:defRPr lang="zh-CN"/>
                </a:defPPr>
                <a:lvl1pPr>
                  <a:defRPr sz="1600" b="1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1pPr>
                <a:lvl2pPr marL="742950" indent="-28575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r>
                  <a:rPr lang="zh-CN" altLang="zh-CN" dirty="0"/>
                  <a:t>项目是基于： </a:t>
                </a:r>
                <a:endParaRPr lang="en-US" altLang="zh-CN" dirty="0"/>
              </a:p>
              <a:p>
                <a:r>
                  <a:rPr lang="zh-CN" altLang="zh-CN" dirty="0"/>
                  <a:t>该项目我们后端技术使用</a:t>
                </a:r>
                <a:r>
                  <a:rPr lang="en-US" altLang="zh-CN" dirty="0"/>
                  <a:t>Spring Boot</a:t>
                </a:r>
                <a:r>
                  <a:rPr lang="zh-CN" altLang="zh-CN" dirty="0"/>
                  <a:t>、</a:t>
                </a:r>
                <a:r>
                  <a:rPr lang="en-US" altLang="zh-CN" dirty="0" err="1"/>
                  <a:t>Mybatis</a:t>
                </a:r>
                <a:r>
                  <a:rPr lang="zh-CN" altLang="zh-CN" dirty="0"/>
                  <a:t>框架，关系型数据库</a:t>
                </a:r>
                <a:r>
                  <a:rPr lang="zh-CN" altLang="en-US" dirty="0"/>
                  <a:t>使</a:t>
                </a:r>
                <a:r>
                  <a:rPr lang="zh-CN" altLang="zh-CN" dirty="0"/>
                  <a:t>用的</a:t>
                </a:r>
                <a:r>
                  <a:rPr lang="en-US" altLang="zh-CN" dirty="0"/>
                  <a:t>MySQL</a:t>
                </a:r>
                <a:r>
                  <a:rPr lang="zh-CN" altLang="zh-CN" dirty="0"/>
                  <a:t>，整个项目使用</a:t>
                </a:r>
                <a:r>
                  <a:rPr lang="en-US" altLang="zh-CN" dirty="0"/>
                  <a:t>Maven</a:t>
                </a:r>
                <a:r>
                  <a:rPr lang="zh-CN" altLang="zh-CN" dirty="0"/>
                  <a:t>管理，并且使用</a:t>
                </a:r>
                <a:r>
                  <a:rPr lang="en-US" altLang="zh-CN" dirty="0"/>
                  <a:t> </a:t>
                </a:r>
                <a:r>
                  <a:rPr lang="en-US" altLang="zh-CN" dirty="0" err="1"/>
                  <a:t>Duboo+Zookeeper</a:t>
                </a:r>
                <a:r>
                  <a:rPr lang="zh-CN" altLang="zh-CN" dirty="0"/>
                  <a:t>实现项目的服务治理与注册，使用</a:t>
                </a:r>
                <a:r>
                  <a:rPr lang="en-US" altLang="zh-CN" dirty="0"/>
                  <a:t>Redis</a:t>
                </a:r>
                <a:r>
                  <a:rPr lang="zh-CN" altLang="zh-CN" dirty="0"/>
                  <a:t>对数据进行缓存处理</a:t>
                </a:r>
                <a:r>
                  <a:rPr lang="en-US" altLang="zh-CN" dirty="0"/>
                  <a:t>,</a:t>
                </a:r>
                <a:r>
                  <a:rPr lang="zh-CN" altLang="zh-CN" dirty="0"/>
                  <a:t>用</a:t>
                </a:r>
                <a:r>
                  <a:rPr lang="en-US" altLang="zh-CN" dirty="0"/>
                  <a:t> Postman</a:t>
                </a:r>
                <a:r>
                  <a:rPr lang="zh-CN" altLang="zh-CN" dirty="0"/>
                  <a:t>工具作为开发接口测试。</a:t>
                </a:r>
              </a:p>
            </p:txBody>
          </p: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DA1FB18E-FA01-4588-BEF9-FB96A98A84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6888" y="1780800"/>
                <a:ext cx="0" cy="4003616"/>
              </a:xfrm>
              <a:prstGeom prst="line">
                <a:avLst/>
              </a:prstGeom>
              <a:solidFill>
                <a:srgbClr val="FFCC00"/>
              </a:solidFill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9" name="išľïḋé">
                <a:extLst>
                  <a:ext uri="{FF2B5EF4-FFF2-40B4-BE49-F238E27FC236}">
                    <a16:creationId xmlns:a16="http://schemas.microsoft.com/office/drawing/2014/main" id="{0DB1D0A1-2667-455C-9387-D7ABF0A00B8C}"/>
                  </a:ext>
                </a:extLst>
              </p:cNvPr>
              <p:cNvSpPr txBox="1"/>
              <p:nvPr/>
            </p:nvSpPr>
            <p:spPr>
              <a:xfrm>
                <a:off x="1175743" y="1700808"/>
                <a:ext cx="2521108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280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技术支持</a:t>
                </a:r>
                <a:endParaRPr lang="tr-TR" sz="2800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0" name="poetry_91022">
              <a:extLst>
                <a:ext uri="{FF2B5EF4-FFF2-40B4-BE49-F238E27FC236}">
                  <a16:creationId xmlns:a16="http://schemas.microsoft.com/office/drawing/2014/main" id="{ADAD6BE3-DC11-4582-9F68-50D831ADD00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79533" y="4867348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D8E17F2-C7E1-49E2-A1A3-D2F001538D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653378"/>
              </p:ext>
            </p:extLst>
          </p:nvPr>
        </p:nvGraphicFramePr>
        <p:xfrm>
          <a:off x="3752976" y="3782608"/>
          <a:ext cx="6492240" cy="1981200"/>
        </p:xfrm>
        <a:graphic>
          <a:graphicData uri="http://schemas.openxmlformats.org/drawingml/2006/table">
            <a:tbl>
              <a:tblPr/>
              <a:tblGrid>
                <a:gridCol w="2164080">
                  <a:extLst>
                    <a:ext uri="{9D8B030D-6E8A-4147-A177-3AD203B41FA5}">
                      <a16:colId xmlns:a16="http://schemas.microsoft.com/office/drawing/2014/main" val="3689566632"/>
                    </a:ext>
                  </a:extLst>
                </a:gridCol>
                <a:gridCol w="1702944">
                  <a:extLst>
                    <a:ext uri="{9D8B030D-6E8A-4147-A177-3AD203B41FA5}">
                      <a16:colId xmlns:a16="http://schemas.microsoft.com/office/drawing/2014/main" val="3481721675"/>
                    </a:ext>
                  </a:extLst>
                </a:gridCol>
                <a:gridCol w="2625216">
                  <a:extLst>
                    <a:ext uri="{9D8B030D-6E8A-4147-A177-3AD203B41FA5}">
                      <a16:colId xmlns:a16="http://schemas.microsoft.com/office/drawing/2014/main" val="3564357195"/>
                    </a:ext>
                  </a:extLst>
                </a:gridCol>
              </a:tblGrid>
              <a:tr h="155718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zh-CN" altLang="en-US" b="1" dirty="0">
                          <a:solidFill>
                            <a:srgbClr val="4F4F4F"/>
                          </a:solidFill>
                          <a:effectLst/>
                        </a:rPr>
                        <a:t>工具名称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 latinLnBrk="0"/>
                      <a:r>
                        <a:rPr lang="zh-CN" altLang="en-US" b="1">
                          <a:solidFill>
                            <a:srgbClr val="4F4F4F"/>
                          </a:solidFill>
                          <a:effectLst/>
                        </a:rPr>
                        <a:t>版本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b="1">
                          <a:solidFill>
                            <a:srgbClr val="4F4F4F"/>
                          </a:solidFill>
                          <a:effectLst/>
                        </a:rPr>
                        <a:t>用途说明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3823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IntelliJ IDEA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 latinLnBrk="0"/>
                      <a:r>
                        <a:rPr lang="en-US" b="0">
                          <a:solidFill>
                            <a:srgbClr val="4F4F4F"/>
                          </a:solidFill>
                          <a:effectLst/>
                        </a:rPr>
                        <a:t>Java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b="0">
                          <a:solidFill>
                            <a:srgbClr val="4F4F4F"/>
                          </a:solidFill>
                          <a:effectLst/>
                        </a:rPr>
                        <a:t>IDE</a:t>
                      </a:r>
                      <a:r>
                        <a:rPr lang="zh-CN" altLang="en-US" b="0">
                          <a:solidFill>
                            <a:srgbClr val="4F4F4F"/>
                          </a:solidFill>
                          <a:effectLst/>
                        </a:rPr>
                        <a:t>环境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3464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b="0">
                          <a:solidFill>
                            <a:srgbClr val="4F4F4F"/>
                          </a:solidFill>
                          <a:effectLst/>
                        </a:rPr>
                        <a:t>Jdk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 latinLnBrk="0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1.8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b="0">
                          <a:solidFill>
                            <a:srgbClr val="4F4F4F"/>
                          </a:solidFill>
                          <a:effectLst/>
                        </a:rPr>
                        <a:t>Java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1076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b="0" dirty="0" err="1">
                          <a:solidFill>
                            <a:srgbClr val="4F4F4F"/>
                          </a:solidFill>
                          <a:effectLst/>
                        </a:rPr>
                        <a:t>mysql</a:t>
                      </a:r>
                      <a:endParaRPr lang="en-US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 latinLnBrk="0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5.5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数据库客户端工具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170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b="0">
                          <a:solidFill>
                            <a:srgbClr val="4F4F4F"/>
                          </a:solidFill>
                          <a:effectLst/>
                        </a:rPr>
                        <a:t>Tomcat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 latinLnBrk="0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8.0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应用服务器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951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1933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20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DD457B0-7700-4419-B6F1-E56D375FF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055" y="2377349"/>
            <a:ext cx="7529212" cy="210330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2E5EB6D-B20C-4C88-8D3E-73F78B54A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652" y="23648"/>
            <a:ext cx="7765453" cy="28577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1C1C578-6C4D-466A-BC30-7F62D987B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652" y="4480651"/>
            <a:ext cx="7841660" cy="200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11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5" name="页脚占位符 2">
            <a:extLst>
              <a:ext uri="{FF2B5EF4-FFF2-40B4-BE49-F238E27FC236}">
                <a16:creationId xmlns:a16="http://schemas.microsoft.com/office/drawing/2014/main" id="{F2D49916-C668-43F4-AD51-C35A352637E4}"/>
              </a:ext>
            </a:extLst>
          </p:cNvPr>
          <p:cNvSpPr txBox="1">
            <a:spLocks/>
          </p:cNvSpPr>
          <p:nvPr/>
        </p:nvSpPr>
        <p:spPr>
          <a:xfrm>
            <a:off x="669925" y="6252629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D4C8595C-7922-45CF-BD50-FD0D066872E2}"/>
              </a:ext>
            </a:extLst>
          </p:cNvPr>
          <p:cNvSpPr txBox="1">
            <a:spLocks/>
          </p:cNvSpPr>
          <p:nvPr/>
        </p:nvSpPr>
        <p:spPr>
          <a:xfrm>
            <a:off x="8610599" y="6252629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3</a:t>
            </a:fld>
            <a:endParaRPr lang="zh-CN" altLang="en-US"/>
          </a:p>
        </p:txBody>
      </p:sp>
      <p:pic>
        <p:nvPicPr>
          <p:cNvPr id="7" name="图片 6" descr="http://www.surongkj.com/uploads/allimg/151123/1-151123100P3555.gif">
            <a:extLst>
              <a:ext uri="{FF2B5EF4-FFF2-40B4-BE49-F238E27FC236}">
                <a16:creationId xmlns:a16="http://schemas.microsoft.com/office/drawing/2014/main" id="{2AB142BF-96B0-4F66-8AEF-52B9FF83DF8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7210" y="906415"/>
            <a:ext cx="9374021" cy="520812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76597D6-9C8B-4160-B09A-76E03BCA8B5A}"/>
              </a:ext>
            </a:extLst>
          </p:cNvPr>
          <p:cNvSpPr txBox="1"/>
          <p:nvPr/>
        </p:nvSpPr>
        <p:spPr>
          <a:xfrm>
            <a:off x="1030014" y="398990"/>
            <a:ext cx="10774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系统按功能模块进行划分可分为三大模块：网站前台交易平台，用户个人账</a:t>
            </a:r>
            <a:r>
              <a:rPr lang="zh-CN" altLang="en-US" dirty="0"/>
              <a:t>户中心</a:t>
            </a:r>
            <a:r>
              <a:rPr lang="zh-CN" altLang="zh-CN" dirty="0"/>
              <a:t>，业务后台支撑系统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BA2C97B-680E-46E7-A031-3E612EDE97E1}"/>
              </a:ext>
            </a:extLst>
          </p:cNvPr>
          <p:cNvSpPr txBox="1"/>
          <p:nvPr/>
        </p:nvSpPr>
        <p:spPr>
          <a:xfrm>
            <a:off x="9669517" y="987972"/>
            <a:ext cx="229125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A</a:t>
            </a:r>
            <a:r>
              <a:rPr lang="zh-CN" altLang="zh-CN" sz="1600" dirty="0"/>
              <a:t>区域</a:t>
            </a:r>
            <a:r>
              <a:rPr lang="zh-CN" altLang="en-US" sz="1600" dirty="0"/>
              <a:t>是关于</a:t>
            </a:r>
            <a:r>
              <a:rPr lang="zh-CN" altLang="zh-CN" sz="1600" dirty="0"/>
              <a:t>网站前台交易平台，主要包括的操作有网站新闻及服务信息查看，会员注册，借款浏览等。</a:t>
            </a:r>
            <a:endParaRPr lang="en-US" altLang="zh-CN" sz="1600" dirty="0"/>
          </a:p>
          <a:p>
            <a:r>
              <a:rPr lang="en-US" altLang="zh-CN" sz="1600" dirty="0"/>
              <a:t>B</a:t>
            </a:r>
            <a:r>
              <a:rPr lang="zh-CN" altLang="zh-CN" sz="1600" dirty="0"/>
              <a:t>区域</a:t>
            </a:r>
            <a:r>
              <a:rPr lang="zh-CN" altLang="en-US" sz="1600" dirty="0"/>
              <a:t>是</a:t>
            </a:r>
            <a:r>
              <a:rPr lang="zh-CN" altLang="zh-CN" sz="1600" dirty="0"/>
              <a:t>用户个人账户中心，包括各种会员认证，</a:t>
            </a:r>
            <a:r>
              <a:rPr lang="en-US" altLang="zh-CN" sz="1600" dirty="0"/>
              <a:t>VIP</a:t>
            </a:r>
            <a:r>
              <a:rPr lang="zh-CN" altLang="zh-CN" sz="1600" dirty="0"/>
              <a:t>申请，资料上传，额度申请，借款的发布及查看，投资管理，偿还借款，充值，提现等功能。</a:t>
            </a:r>
            <a:endParaRPr lang="en-US" altLang="zh-CN" sz="1600" dirty="0"/>
          </a:p>
          <a:p>
            <a:r>
              <a:rPr lang="en-US" altLang="zh-CN" sz="1600" dirty="0"/>
              <a:t>C</a:t>
            </a:r>
            <a:r>
              <a:rPr lang="zh-CN" altLang="zh-CN" sz="1600" dirty="0"/>
              <a:t>区域</a:t>
            </a:r>
            <a:r>
              <a:rPr lang="zh-CN" altLang="en-US" sz="1600" dirty="0"/>
              <a:t>是</a:t>
            </a:r>
            <a:r>
              <a:rPr lang="zh-CN" altLang="zh-CN" sz="1600" dirty="0"/>
              <a:t>业务后台支撑系统，包括贷款管理，资金管理，资金记录，会员管理，报表分析，奖励与费用，系统维护等功能。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1554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7911C59-A4D7-472C-8785-56B481E2D824}"/>
              </a:ext>
            </a:extLst>
          </p:cNvPr>
          <p:cNvSpPr txBox="1"/>
          <p:nvPr/>
        </p:nvSpPr>
        <p:spPr>
          <a:xfrm>
            <a:off x="462097" y="926556"/>
            <a:ext cx="10689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网站前台交易平台：可以细分为四个模块，分别是贷款标浏览，贷款标详情，会员注册和网站信息查阅</a:t>
            </a:r>
            <a:endParaRPr lang="zh-CN" altLang="en-US" dirty="0"/>
          </a:p>
        </p:txBody>
      </p:sp>
      <p:pic>
        <p:nvPicPr>
          <p:cNvPr id="5" name="图片 4" descr="http://www.surongkj.com/uploads/allimg/151123/1-151123100R45I.jpg">
            <a:extLst>
              <a:ext uri="{FF2B5EF4-FFF2-40B4-BE49-F238E27FC236}">
                <a16:creationId xmlns:a16="http://schemas.microsoft.com/office/drawing/2014/main" id="{E8C6578D-D4B1-455C-A822-1BEDE07B721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85962" y="2222774"/>
            <a:ext cx="5679858" cy="24124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6658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315C32-4EBA-4F52-8C44-582FE41E7450}"/>
              </a:ext>
            </a:extLst>
          </p:cNvPr>
          <p:cNvSpPr txBox="1"/>
          <p:nvPr/>
        </p:nvSpPr>
        <p:spPr>
          <a:xfrm>
            <a:off x="487362" y="398990"/>
            <a:ext cx="1121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用户个人账户中心：可以细分为五个功能模块，分别为基本设置，资金管理，借款管理，投资管理和好友管理</a:t>
            </a:r>
            <a:endParaRPr lang="zh-CN" altLang="en-US" dirty="0"/>
          </a:p>
        </p:txBody>
      </p:sp>
      <p:pic>
        <p:nvPicPr>
          <p:cNvPr id="5" name="图片 4" descr="http://www.surongkj.com/uploads/allimg/151123/1-151123100T0236.jpg">
            <a:extLst>
              <a:ext uri="{FF2B5EF4-FFF2-40B4-BE49-F238E27FC236}">
                <a16:creationId xmlns:a16="http://schemas.microsoft.com/office/drawing/2014/main" id="{A821B6FC-FCCC-45F3-A084-BF821BC6D88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91557" y="1639614"/>
            <a:ext cx="8008883" cy="33948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256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B65E068-4D03-4208-BF5E-CFAC80DF8534}"/>
              </a:ext>
            </a:extLst>
          </p:cNvPr>
          <p:cNvSpPr txBox="1"/>
          <p:nvPr/>
        </p:nvSpPr>
        <p:spPr>
          <a:xfrm>
            <a:off x="2333297" y="284805"/>
            <a:ext cx="7189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业务后台支撑系统：可以细分为七个功能模块，分别是贷款管理，资金管理，资金记录，会员管理，报表分析，奖励与费用和系统维护。</a:t>
            </a:r>
            <a:endParaRPr lang="zh-CN" altLang="en-US" dirty="0"/>
          </a:p>
        </p:txBody>
      </p:sp>
      <p:pic>
        <p:nvPicPr>
          <p:cNvPr id="5" name="图片 4" descr="http://www.surongkj.com/uploads/allimg/151123/1-15112310091I05.jpg">
            <a:extLst>
              <a:ext uri="{FF2B5EF4-FFF2-40B4-BE49-F238E27FC236}">
                <a16:creationId xmlns:a16="http://schemas.microsoft.com/office/drawing/2014/main" id="{26ED5E16-1638-4742-A4BE-52676FE43A4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18593" y="1376855"/>
            <a:ext cx="8944304" cy="4393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5649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34097" y="1358664"/>
            <a:ext cx="3260946" cy="2479689"/>
          </a:xfrm>
        </p:spPr>
        <p:txBody>
          <a:bodyPr/>
          <a:lstStyle/>
          <a:p>
            <a:r>
              <a:rPr lang="en-US" altLang="zh-CN" sz="1600" dirty="0"/>
              <a:t>       Nginx</a:t>
            </a:r>
            <a:r>
              <a:rPr lang="zh-CN" altLang="zh-CN" sz="1600" dirty="0"/>
              <a:t>是一个高性能的</a:t>
            </a:r>
            <a:r>
              <a:rPr lang="en-US" altLang="zh-CN" sz="1600" dirty="0"/>
              <a:t> HTTP </a:t>
            </a:r>
            <a:r>
              <a:rPr lang="zh-CN" altLang="zh-CN" sz="1600" dirty="0"/>
              <a:t>和反向代理服务器，具有占有内存少，</a:t>
            </a:r>
            <a:r>
              <a:rPr lang="zh-CN" altLang="en-US" sz="1600" dirty="0"/>
              <a:t>处理</a:t>
            </a:r>
            <a:r>
              <a:rPr lang="zh-CN" altLang="zh-CN" sz="1600" dirty="0"/>
              <a:t>并发能力强等优点，可在不改变原有网站结构的条件下</a:t>
            </a:r>
            <a:r>
              <a:rPr lang="en-US" altLang="zh-CN" sz="1600" dirty="0"/>
              <a:t>,</a:t>
            </a:r>
            <a:r>
              <a:rPr lang="zh-CN" altLang="zh-CN" sz="1600" dirty="0"/>
              <a:t>提升网站的访问速度，可通过它来实现负载均衡，静态分发。</a:t>
            </a:r>
          </a:p>
          <a:p>
            <a:endParaRPr lang="en-US" altLang="zh-CN" sz="1600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BF86C7-ABFE-4CDF-8781-F8D2E6E59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57" y="-1"/>
            <a:ext cx="8234018" cy="645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08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1004" y="4340771"/>
            <a:ext cx="11175234" cy="2118239"/>
          </a:xfrm>
        </p:spPr>
        <p:txBody>
          <a:bodyPr/>
          <a:lstStyle/>
          <a:p>
            <a:r>
              <a:rPr lang="en-US" altLang="zh-CN" sz="1800" dirty="0"/>
              <a:t>  </a:t>
            </a:r>
            <a:r>
              <a:rPr lang="zh-CN" altLang="zh-CN" sz="1800" dirty="0"/>
              <a:t>系统身份识别通过两种方式实现，一种是通过用户登录实现，另一种是通过门户系统登录，点击系统链接直接实现单点登录进入系统中。在系统中将用户信息保存在</a:t>
            </a:r>
            <a:r>
              <a:rPr lang="en-US" altLang="zh-CN" sz="1800" dirty="0"/>
              <a:t>session</a:t>
            </a:r>
            <a:r>
              <a:rPr lang="zh-CN" altLang="zh-CN" sz="1800" dirty="0"/>
              <a:t>中，每个页面先通过</a:t>
            </a:r>
            <a:r>
              <a:rPr lang="en-US" altLang="zh-CN" sz="1800" dirty="0"/>
              <a:t>filter</a:t>
            </a:r>
            <a:r>
              <a:rPr lang="zh-CN" altLang="zh-CN" sz="1800" dirty="0"/>
              <a:t>拦截器判断用户身份。用户登录时的密码输入采用</a:t>
            </a:r>
            <a:r>
              <a:rPr lang="en-US" altLang="zh-CN" sz="1800" dirty="0"/>
              <a:t>MD5</a:t>
            </a:r>
            <a:r>
              <a:rPr lang="zh-CN" altLang="zh-CN" sz="1800" dirty="0"/>
              <a:t>进行加密处理，和用户已加密的密码进行匹配判断用户身份。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74884AE-295B-4CA6-B475-EAD9C4084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04" y="464563"/>
            <a:ext cx="10418734" cy="378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64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5" y="5995555"/>
            <a:ext cx="4151457" cy="332509"/>
          </a:xfrm>
        </p:spPr>
        <p:txBody>
          <a:bodyPr/>
          <a:lstStyle/>
          <a:p>
            <a:r>
              <a:rPr lang="zh-CN" altLang="en-US" dirty="0"/>
              <a:t>我要投资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E8C2290-0CB8-4D0D-8EC3-4A28D10B878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74" y="104824"/>
            <a:ext cx="10599851" cy="55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355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82dc20aa-3554-4bdf-b9da-42c0e1a802af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751056-6b97-492c-b763-340acee7e99d"/>
</p:tagLst>
</file>

<file path=ppt/theme/theme1.xml><?xml version="1.0" encoding="utf-8"?>
<a:theme xmlns:a="http://schemas.openxmlformats.org/drawingml/2006/main" name="主题5">
  <a:themeElements>
    <a:clrScheme name="自定义 19">
      <a:dk1>
        <a:sysClr val="windowText" lastClr="000000"/>
      </a:dk1>
      <a:lt1>
        <a:sysClr val="window" lastClr="FFFFFF"/>
      </a:lt1>
      <a:dk2>
        <a:srgbClr val="34485E"/>
      </a:dk2>
      <a:lt2>
        <a:srgbClr val="DCE4EC"/>
      </a:lt2>
      <a:accent1>
        <a:srgbClr val="FFAE00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873</TotalTime>
  <Words>632</Words>
  <Application>Microsoft Office PowerPoint</Application>
  <PresentationFormat>宽屏</PresentationFormat>
  <Paragraphs>74</Paragraphs>
  <Slides>20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微软雅黑</vt:lpstr>
      <vt:lpstr>Arial</vt:lpstr>
      <vt:lpstr>Calibri</vt:lpstr>
      <vt:lpstr>Impact</vt:lpstr>
      <vt:lpstr>Segoe UI Light</vt:lpstr>
      <vt:lpstr>主题5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白 树浩</cp:lastModifiedBy>
  <cp:revision>77</cp:revision>
  <cp:lastPrinted>2017-09-04T16:00:00Z</cp:lastPrinted>
  <dcterms:created xsi:type="dcterms:W3CDTF">2017-09-04T16:00:00Z</dcterms:created>
  <dcterms:modified xsi:type="dcterms:W3CDTF">2019-05-05T09:07:37Z</dcterms:modified>
  <cp:category>work report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255ede60-8057-41a2-a048-d56c5e7bc10c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2019-01-03T07:39:40.4156763Z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